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54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Text Processing For NLP Word2Vec</a:t>
            </a:r>
            <a:endParaRPr lang="en-US" sz="5249" dirty="0"/>
          </a:p>
        </p:txBody>
      </p:sp>
      <p:sp>
        <p:nvSpPr>
          <p:cNvPr id="5" name="Text 3"/>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b="1" dirty="0">
                <a:solidFill>
                  <a:srgbClr val="DAD1E6"/>
                </a:solidFill>
                <a:latin typeface="Fira Sans" pitchFamily="34" charset="0"/>
                <a:ea typeface="Fira Sans" pitchFamily="34" charset="-122"/>
                <a:cs typeface="Fira Sans" pitchFamily="34" charset="-120"/>
              </a:rPr>
              <a:t>Natural Language Processing</a:t>
            </a:r>
            <a:r>
              <a:rPr lang="en-US" sz="1750" dirty="0">
                <a:solidFill>
                  <a:srgbClr val="DAD1E6"/>
                </a:solidFill>
                <a:latin typeface="Fira Sans" pitchFamily="34" charset="0"/>
                <a:ea typeface="Fira Sans" pitchFamily="34" charset="-122"/>
                <a:cs typeface="Fira Sans" pitchFamily="34" charset="-120"/>
              </a:rPr>
              <a:t> is a complex field that relies on various text processing techniques to understand and generate human language. One of the most popular techniques is Word2Vec. In this presentation, we will explore the mechanics, applications, and challenges of Word2Vec.</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189077"/>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Recommendations: Incorporating Word2Vec Effectively</a:t>
            </a:r>
            <a:endParaRPr lang="en-US" sz="4374" dirty="0"/>
          </a:p>
        </p:txBody>
      </p:sp>
      <p:sp>
        <p:nvSpPr>
          <p:cNvPr id="5" name="Shape 3"/>
          <p:cNvSpPr/>
          <p:nvPr/>
        </p:nvSpPr>
        <p:spPr>
          <a:xfrm>
            <a:off x="2037993" y="3022163"/>
            <a:ext cx="5166122" cy="2071688"/>
          </a:xfrm>
          <a:prstGeom prst="roundRect">
            <a:avLst>
              <a:gd name="adj" fmla="val 3218"/>
            </a:avLst>
          </a:prstGeom>
          <a:solidFill>
            <a:srgbClr val="312140"/>
          </a:solidFill>
          <a:ln/>
        </p:spPr>
        <p:txBody>
          <a:bodyPr/>
          <a:lstStyle/>
          <a:p>
            <a:endParaRPr lang="en-IN"/>
          </a:p>
        </p:txBody>
      </p:sp>
      <p:sp>
        <p:nvSpPr>
          <p:cNvPr id="6" name="Text 4"/>
          <p:cNvSpPr/>
          <p:nvPr/>
        </p:nvSpPr>
        <p:spPr>
          <a:xfrm>
            <a:off x="2260163" y="3244334"/>
            <a:ext cx="27432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Understand Your Data</a:t>
            </a:r>
            <a:endParaRPr lang="en-US" sz="2187" dirty="0"/>
          </a:p>
        </p:txBody>
      </p:sp>
      <p:sp>
        <p:nvSpPr>
          <p:cNvPr id="7" name="Text 5"/>
          <p:cNvSpPr/>
          <p:nvPr/>
        </p:nvSpPr>
        <p:spPr>
          <a:xfrm>
            <a:off x="2260163" y="3813691"/>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Choose the adequate preprocessing steps and parameters.</a:t>
            </a:r>
            <a:endParaRPr lang="en-US" sz="1750" dirty="0"/>
          </a:p>
        </p:txBody>
      </p:sp>
      <p:sp>
        <p:nvSpPr>
          <p:cNvPr id="8" name="Shape 6"/>
          <p:cNvSpPr/>
          <p:nvPr/>
        </p:nvSpPr>
        <p:spPr>
          <a:xfrm>
            <a:off x="7426285" y="3022163"/>
            <a:ext cx="5166122" cy="2071688"/>
          </a:xfrm>
          <a:prstGeom prst="roundRect">
            <a:avLst>
              <a:gd name="adj" fmla="val 3218"/>
            </a:avLst>
          </a:prstGeom>
          <a:solidFill>
            <a:srgbClr val="312140"/>
          </a:solidFill>
          <a:ln/>
        </p:spPr>
        <p:txBody>
          <a:bodyPr/>
          <a:lstStyle/>
          <a:p>
            <a:endParaRPr lang="en-IN"/>
          </a:p>
        </p:txBody>
      </p:sp>
      <p:sp>
        <p:nvSpPr>
          <p:cNvPr id="9" name="Text 7"/>
          <p:cNvSpPr/>
          <p:nvPr/>
        </p:nvSpPr>
        <p:spPr>
          <a:xfrm>
            <a:off x="7648456" y="3244334"/>
            <a:ext cx="4721781"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Experiment with Different Architectures</a:t>
            </a:r>
            <a:endParaRPr lang="en-US" sz="2187" dirty="0"/>
          </a:p>
        </p:txBody>
      </p:sp>
      <p:sp>
        <p:nvSpPr>
          <p:cNvPr id="10" name="Text 8"/>
          <p:cNvSpPr/>
          <p:nvPr/>
        </p:nvSpPr>
        <p:spPr>
          <a:xfrm>
            <a:off x="7648456" y="4160877"/>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Test different models and hyperparameters to assess which one performs best.</a:t>
            </a:r>
            <a:endParaRPr lang="en-US" sz="1750" dirty="0"/>
          </a:p>
        </p:txBody>
      </p:sp>
      <p:sp>
        <p:nvSpPr>
          <p:cNvPr id="11" name="Shape 9"/>
          <p:cNvSpPr/>
          <p:nvPr/>
        </p:nvSpPr>
        <p:spPr>
          <a:xfrm>
            <a:off x="2037993" y="5316022"/>
            <a:ext cx="5166122" cy="1724501"/>
          </a:xfrm>
          <a:prstGeom prst="roundRect">
            <a:avLst>
              <a:gd name="adj" fmla="val 3865"/>
            </a:avLst>
          </a:prstGeom>
          <a:solidFill>
            <a:srgbClr val="312140"/>
          </a:solidFill>
          <a:ln/>
        </p:spPr>
        <p:txBody>
          <a:bodyPr/>
          <a:lstStyle/>
          <a:p>
            <a:endParaRPr lang="en-IN"/>
          </a:p>
        </p:txBody>
      </p:sp>
      <p:sp>
        <p:nvSpPr>
          <p:cNvPr id="12" name="Text 10"/>
          <p:cNvSpPr/>
          <p:nvPr/>
        </p:nvSpPr>
        <p:spPr>
          <a:xfrm>
            <a:off x="2260163" y="5538192"/>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Use Pretrained Models</a:t>
            </a:r>
            <a:endParaRPr lang="en-US" sz="2187" dirty="0"/>
          </a:p>
        </p:txBody>
      </p:sp>
      <p:sp>
        <p:nvSpPr>
          <p:cNvPr id="13" name="Text 11"/>
          <p:cNvSpPr/>
          <p:nvPr/>
        </p:nvSpPr>
        <p:spPr>
          <a:xfrm>
            <a:off x="2260163" y="6107549"/>
            <a:ext cx="4823543"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If you lack sufficient data, consider using pre-trained models that are publicly available.</a:t>
            </a:r>
            <a:endParaRPr lang="en-US" sz="1750" dirty="0"/>
          </a:p>
        </p:txBody>
      </p:sp>
      <p:sp>
        <p:nvSpPr>
          <p:cNvPr id="14" name="Shape 12"/>
          <p:cNvSpPr/>
          <p:nvPr/>
        </p:nvSpPr>
        <p:spPr>
          <a:xfrm>
            <a:off x="7426285" y="5316022"/>
            <a:ext cx="5166122" cy="1724501"/>
          </a:xfrm>
          <a:prstGeom prst="roundRect">
            <a:avLst>
              <a:gd name="adj" fmla="val 3865"/>
            </a:avLst>
          </a:prstGeom>
          <a:solidFill>
            <a:srgbClr val="312140"/>
          </a:solidFill>
          <a:ln/>
        </p:spPr>
        <p:txBody>
          <a:bodyPr/>
          <a:lstStyle/>
          <a:p>
            <a:endParaRPr lang="en-IN"/>
          </a:p>
        </p:txBody>
      </p:sp>
      <p:sp>
        <p:nvSpPr>
          <p:cNvPr id="15" name="Text 13"/>
          <p:cNvSpPr/>
          <p:nvPr/>
        </p:nvSpPr>
        <p:spPr>
          <a:xfrm>
            <a:off x="7648456" y="5538192"/>
            <a:ext cx="45262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Evaluate on Task-relevant Metrics</a:t>
            </a:r>
            <a:endParaRPr lang="en-US" sz="2187" dirty="0"/>
          </a:p>
        </p:txBody>
      </p:sp>
      <p:sp>
        <p:nvSpPr>
          <p:cNvPr id="16" name="Text 14"/>
          <p:cNvSpPr/>
          <p:nvPr/>
        </p:nvSpPr>
        <p:spPr>
          <a:xfrm>
            <a:off x="7648456" y="6107549"/>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Assess your model's performance based on the task at hand, not just the raw accuracy.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6319599" y="1484948"/>
            <a:ext cx="7477601" cy="2083118"/>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Shaping the Future: Word2Vec in Evolving NLP Landscape</a:t>
            </a:r>
            <a:endParaRPr lang="en-US" sz="4374" dirty="0"/>
          </a:p>
        </p:txBody>
      </p:sp>
      <p:sp>
        <p:nvSpPr>
          <p:cNvPr id="5" name="Text 3"/>
          <p:cNvSpPr/>
          <p:nvPr/>
        </p:nvSpPr>
        <p:spPr>
          <a:xfrm>
            <a:off x="6319599" y="3901321"/>
            <a:ext cx="7477601" cy="284321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Despite its limitations, Word2Vec has been a game-changer in the area of Natural Language Processing and continues to shape the field. As research progresses, we can expect it to be combined with other techniques and morphed into more advanced algorithms. Furthermore, the trend towards pre-trained large-scale language models suggests that the future of Word2Vec lies not merely in semantically accurate embeddings but in models that can reason with and generate human-like text.</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1840349"/>
            <a:ext cx="7477601" cy="2083118"/>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 Reflecting on Word2Vec's Contributions to NLP</a:t>
            </a:r>
            <a:endParaRPr lang="en-US" sz="4374" dirty="0"/>
          </a:p>
        </p:txBody>
      </p:sp>
      <p:sp>
        <p:nvSpPr>
          <p:cNvPr id="5" name="Text 3"/>
          <p:cNvSpPr/>
          <p:nvPr/>
        </p:nvSpPr>
        <p:spPr>
          <a:xfrm>
            <a:off x="833199" y="4256723"/>
            <a:ext cx="7477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Word2Vec has revolutionized the way NLP is done by providing a way to mathematically represent words and their relationships. Although it comes with its limitations, it has enabled us to tackle more complex NLP tasks and created new opportunities for research and applications. As NLP evolves, we will continue to build upon the foundations laid by Word2Vec and other pioneers in the field.</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540312"/>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Navigating Text Processing Techniques in NLP</a:t>
            </a:r>
            <a:endParaRPr lang="en-US" sz="4374" dirty="0"/>
          </a:p>
        </p:txBody>
      </p:sp>
      <p:sp>
        <p:nvSpPr>
          <p:cNvPr id="5" name="Shape 3"/>
          <p:cNvSpPr/>
          <p:nvPr/>
        </p:nvSpPr>
        <p:spPr>
          <a:xfrm>
            <a:off x="2037993" y="3373398"/>
            <a:ext cx="5166122" cy="1369100"/>
          </a:xfrm>
          <a:prstGeom prst="roundRect">
            <a:avLst>
              <a:gd name="adj" fmla="val 4869"/>
            </a:avLst>
          </a:prstGeom>
          <a:solidFill>
            <a:srgbClr val="312140"/>
          </a:solidFill>
          <a:ln/>
        </p:spPr>
        <p:txBody>
          <a:bodyPr/>
          <a:lstStyle/>
          <a:p>
            <a:endParaRPr lang="en-IN"/>
          </a:p>
        </p:txBody>
      </p:sp>
      <p:sp>
        <p:nvSpPr>
          <p:cNvPr id="6" name="Text 4"/>
          <p:cNvSpPr/>
          <p:nvPr/>
        </p:nvSpPr>
        <p:spPr>
          <a:xfrm>
            <a:off x="2260163" y="359556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Tokenization</a:t>
            </a:r>
            <a:endParaRPr lang="en-US" sz="2187" dirty="0"/>
          </a:p>
        </p:txBody>
      </p:sp>
      <p:sp>
        <p:nvSpPr>
          <p:cNvPr id="7" name="Text 5"/>
          <p:cNvSpPr/>
          <p:nvPr/>
        </p:nvSpPr>
        <p:spPr>
          <a:xfrm>
            <a:off x="2260163" y="4164925"/>
            <a:ext cx="472178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Breaking text into words or phrases.</a:t>
            </a:r>
            <a:endParaRPr lang="en-US" sz="1750" dirty="0"/>
          </a:p>
        </p:txBody>
      </p:sp>
      <p:sp>
        <p:nvSpPr>
          <p:cNvPr id="8" name="Shape 6"/>
          <p:cNvSpPr/>
          <p:nvPr/>
        </p:nvSpPr>
        <p:spPr>
          <a:xfrm>
            <a:off x="7426285" y="3373398"/>
            <a:ext cx="5166122" cy="1369100"/>
          </a:xfrm>
          <a:prstGeom prst="roundRect">
            <a:avLst>
              <a:gd name="adj" fmla="val 4869"/>
            </a:avLst>
          </a:prstGeom>
          <a:solidFill>
            <a:srgbClr val="312140"/>
          </a:solidFill>
          <a:ln/>
        </p:spPr>
        <p:txBody>
          <a:bodyPr/>
          <a:lstStyle/>
          <a:p>
            <a:endParaRPr lang="en-IN"/>
          </a:p>
        </p:txBody>
      </p:sp>
      <p:sp>
        <p:nvSpPr>
          <p:cNvPr id="9" name="Text 7"/>
          <p:cNvSpPr/>
          <p:nvPr/>
        </p:nvSpPr>
        <p:spPr>
          <a:xfrm>
            <a:off x="7648456" y="359556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Lemmatization</a:t>
            </a:r>
            <a:endParaRPr lang="en-US" sz="2187" dirty="0"/>
          </a:p>
        </p:txBody>
      </p:sp>
      <p:sp>
        <p:nvSpPr>
          <p:cNvPr id="10" name="Text 8"/>
          <p:cNvSpPr/>
          <p:nvPr/>
        </p:nvSpPr>
        <p:spPr>
          <a:xfrm>
            <a:off x="7648456" y="4164925"/>
            <a:ext cx="472178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Reducing words to their base form.</a:t>
            </a:r>
            <a:endParaRPr lang="en-US" sz="1750" dirty="0"/>
          </a:p>
        </p:txBody>
      </p:sp>
      <p:sp>
        <p:nvSpPr>
          <p:cNvPr id="11" name="Shape 9"/>
          <p:cNvSpPr/>
          <p:nvPr/>
        </p:nvSpPr>
        <p:spPr>
          <a:xfrm>
            <a:off x="2037993" y="4964668"/>
            <a:ext cx="5166122" cy="1724501"/>
          </a:xfrm>
          <a:prstGeom prst="roundRect">
            <a:avLst>
              <a:gd name="adj" fmla="val 3865"/>
            </a:avLst>
          </a:prstGeom>
          <a:solidFill>
            <a:srgbClr val="312140"/>
          </a:solidFill>
          <a:ln/>
        </p:spPr>
        <p:txBody>
          <a:bodyPr/>
          <a:lstStyle/>
          <a:p>
            <a:endParaRPr lang="en-IN"/>
          </a:p>
        </p:txBody>
      </p:sp>
      <p:sp>
        <p:nvSpPr>
          <p:cNvPr id="12" name="Text 10"/>
          <p:cNvSpPr/>
          <p:nvPr/>
        </p:nvSpPr>
        <p:spPr>
          <a:xfrm>
            <a:off x="2260163" y="5186839"/>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Stop Words Removal</a:t>
            </a:r>
            <a:endParaRPr lang="en-US" sz="2187" dirty="0"/>
          </a:p>
        </p:txBody>
      </p:sp>
      <p:sp>
        <p:nvSpPr>
          <p:cNvPr id="13" name="Text 11"/>
          <p:cNvSpPr/>
          <p:nvPr/>
        </p:nvSpPr>
        <p:spPr>
          <a:xfrm>
            <a:off x="2260163" y="5756196"/>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Removing common words with no significant meaning like "the", "and", "a".</a:t>
            </a:r>
            <a:endParaRPr lang="en-US" sz="1750" dirty="0"/>
          </a:p>
        </p:txBody>
      </p:sp>
      <p:sp>
        <p:nvSpPr>
          <p:cNvPr id="14" name="Shape 12"/>
          <p:cNvSpPr/>
          <p:nvPr/>
        </p:nvSpPr>
        <p:spPr>
          <a:xfrm>
            <a:off x="7426285" y="4964668"/>
            <a:ext cx="5166122" cy="1724501"/>
          </a:xfrm>
          <a:prstGeom prst="roundRect">
            <a:avLst>
              <a:gd name="adj" fmla="val 3865"/>
            </a:avLst>
          </a:prstGeom>
          <a:solidFill>
            <a:srgbClr val="312140"/>
          </a:solidFill>
          <a:ln/>
        </p:spPr>
        <p:txBody>
          <a:bodyPr/>
          <a:lstStyle/>
          <a:p>
            <a:endParaRPr lang="en-IN"/>
          </a:p>
        </p:txBody>
      </p:sp>
      <p:sp>
        <p:nvSpPr>
          <p:cNvPr id="15" name="Text 13"/>
          <p:cNvSpPr/>
          <p:nvPr/>
        </p:nvSpPr>
        <p:spPr>
          <a:xfrm>
            <a:off x="7648456" y="5186839"/>
            <a:ext cx="30175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Part-Of-Speech Tagging</a:t>
            </a:r>
            <a:endParaRPr lang="en-US" sz="2187" dirty="0"/>
          </a:p>
        </p:txBody>
      </p:sp>
      <p:sp>
        <p:nvSpPr>
          <p:cNvPr id="16" name="Text 14"/>
          <p:cNvSpPr/>
          <p:nvPr/>
        </p:nvSpPr>
        <p:spPr>
          <a:xfrm>
            <a:off x="7648456" y="5756196"/>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Identifying the syntactical properties of words.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725376"/>
          </a:xfrm>
          <a:prstGeom prst="rect">
            <a:avLst/>
          </a:prstGeom>
          <a:solidFill>
            <a:srgbClr val="241631"/>
          </a:solidFill>
          <a:ln/>
        </p:spPr>
        <p:txBody>
          <a:bodyPr/>
          <a:lstStyle/>
          <a:p>
            <a:endParaRPr lang="en-IN"/>
          </a:p>
        </p:txBody>
      </p:sp>
      <p:sp>
        <p:nvSpPr>
          <p:cNvPr id="4" name="Text 2"/>
          <p:cNvSpPr/>
          <p:nvPr/>
        </p:nvSpPr>
        <p:spPr>
          <a:xfrm>
            <a:off x="132347" y="427673"/>
            <a:ext cx="10876886" cy="594478"/>
          </a:xfrm>
          <a:prstGeom prst="rect">
            <a:avLst/>
          </a:prstGeom>
          <a:noFill/>
          <a:ln/>
        </p:spPr>
        <p:txBody>
          <a:bodyPr wrap="squar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Demystifying Word2Vec: A Brief Overview</a:t>
            </a:r>
            <a:endParaRPr lang="en-US" sz="3062" dirty="0"/>
          </a:p>
        </p:txBody>
      </p:sp>
      <p:pic>
        <p:nvPicPr>
          <p:cNvPr id="5" name="Image 0" descr="preencoded.png"/>
          <p:cNvPicPr>
            <a:picLocks noChangeAspect="1"/>
          </p:cNvPicPr>
          <p:nvPr/>
        </p:nvPicPr>
        <p:blipFill>
          <a:blip r:embed="rId3"/>
          <a:stretch>
            <a:fillRect/>
          </a:stretch>
        </p:blipFill>
        <p:spPr>
          <a:xfrm>
            <a:off x="1876585" y="1449824"/>
            <a:ext cx="3577352" cy="2210872"/>
          </a:xfrm>
          <a:prstGeom prst="rect">
            <a:avLst/>
          </a:prstGeom>
        </p:spPr>
      </p:pic>
      <p:sp>
        <p:nvSpPr>
          <p:cNvPr id="6" name="Text 3"/>
          <p:cNvSpPr/>
          <p:nvPr/>
        </p:nvSpPr>
        <p:spPr>
          <a:xfrm>
            <a:off x="1876585" y="3855006"/>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Vectors</a:t>
            </a:r>
            <a:endParaRPr lang="en-US" sz="1531" dirty="0"/>
          </a:p>
        </p:txBody>
      </p:sp>
      <p:sp>
        <p:nvSpPr>
          <p:cNvPr id="7" name="Text 4"/>
          <p:cNvSpPr/>
          <p:nvPr/>
        </p:nvSpPr>
        <p:spPr>
          <a:xfrm>
            <a:off x="1876585" y="4167961"/>
            <a:ext cx="3577352"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Are mathematical representations of words.</a:t>
            </a:r>
            <a:endParaRPr lang="en-US" sz="1225" dirty="0"/>
          </a:p>
        </p:txBody>
      </p:sp>
      <p:pic>
        <p:nvPicPr>
          <p:cNvPr id="8" name="Image 1" descr="preencoded.png"/>
          <p:cNvPicPr>
            <a:picLocks noChangeAspect="1"/>
          </p:cNvPicPr>
          <p:nvPr/>
        </p:nvPicPr>
        <p:blipFill>
          <a:blip r:embed="rId4"/>
          <a:stretch>
            <a:fillRect/>
          </a:stretch>
        </p:blipFill>
        <p:spPr>
          <a:xfrm>
            <a:off x="8802685" y="1329234"/>
            <a:ext cx="3577471" cy="2210991"/>
          </a:xfrm>
          <a:prstGeom prst="rect">
            <a:avLst/>
          </a:prstGeom>
        </p:spPr>
      </p:pic>
      <p:sp>
        <p:nvSpPr>
          <p:cNvPr id="9" name="Text 5"/>
          <p:cNvSpPr/>
          <p:nvPr/>
        </p:nvSpPr>
        <p:spPr>
          <a:xfrm>
            <a:off x="8802504" y="3818632"/>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Neural Networks</a:t>
            </a:r>
            <a:endParaRPr lang="en-US" sz="1531" dirty="0"/>
          </a:p>
        </p:txBody>
      </p:sp>
      <p:sp>
        <p:nvSpPr>
          <p:cNvPr id="10" name="Text 6"/>
          <p:cNvSpPr/>
          <p:nvPr/>
        </p:nvSpPr>
        <p:spPr>
          <a:xfrm>
            <a:off x="8802685" y="4167961"/>
            <a:ext cx="3577471"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Learn the relationships between words.</a:t>
            </a:r>
            <a:endParaRPr lang="en-US" sz="1225" dirty="0"/>
          </a:p>
        </p:txBody>
      </p:sp>
      <p:pic>
        <p:nvPicPr>
          <p:cNvPr id="11" name="Image 2" descr="preencoded.png"/>
          <p:cNvPicPr>
            <a:picLocks noChangeAspect="1"/>
          </p:cNvPicPr>
          <p:nvPr/>
        </p:nvPicPr>
        <p:blipFill>
          <a:blip r:embed="rId5"/>
          <a:stretch>
            <a:fillRect/>
          </a:stretch>
        </p:blipFill>
        <p:spPr>
          <a:xfrm>
            <a:off x="1834980" y="4715351"/>
            <a:ext cx="3577352" cy="2210872"/>
          </a:xfrm>
          <a:prstGeom prst="rect">
            <a:avLst/>
          </a:prstGeom>
        </p:spPr>
      </p:pic>
      <p:sp>
        <p:nvSpPr>
          <p:cNvPr id="12" name="Text 7"/>
          <p:cNvSpPr/>
          <p:nvPr/>
        </p:nvSpPr>
        <p:spPr>
          <a:xfrm>
            <a:off x="1834980" y="7120532"/>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Training</a:t>
            </a:r>
            <a:endParaRPr lang="en-US" sz="1531" dirty="0"/>
          </a:p>
        </p:txBody>
      </p:sp>
      <p:sp>
        <p:nvSpPr>
          <p:cNvPr id="13" name="Text 8"/>
          <p:cNvSpPr/>
          <p:nvPr/>
        </p:nvSpPr>
        <p:spPr>
          <a:xfrm>
            <a:off x="1834980" y="7519035"/>
            <a:ext cx="3577352"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Consists of adjusting the network to create a more accurate representation of words.</a:t>
            </a:r>
            <a:endParaRPr lang="en-US" sz="1225" dirty="0"/>
          </a:p>
        </p:txBody>
      </p:sp>
      <p:pic>
        <p:nvPicPr>
          <p:cNvPr id="14" name="Image 3" descr="preencoded.png"/>
          <p:cNvPicPr>
            <a:picLocks noChangeAspect="1"/>
          </p:cNvPicPr>
          <p:nvPr/>
        </p:nvPicPr>
        <p:blipFill>
          <a:blip r:embed="rId6"/>
          <a:stretch>
            <a:fillRect/>
          </a:stretch>
        </p:blipFill>
        <p:spPr>
          <a:xfrm>
            <a:off x="8802505" y="4655056"/>
            <a:ext cx="3577471" cy="2210991"/>
          </a:xfrm>
          <a:prstGeom prst="rect">
            <a:avLst/>
          </a:prstGeom>
        </p:spPr>
      </p:pic>
      <p:sp>
        <p:nvSpPr>
          <p:cNvPr id="15" name="Text 9"/>
          <p:cNvSpPr/>
          <p:nvPr/>
        </p:nvSpPr>
        <p:spPr>
          <a:xfrm>
            <a:off x="8802505" y="7060356"/>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Embeddings</a:t>
            </a:r>
            <a:endParaRPr lang="en-US" sz="1531" dirty="0"/>
          </a:p>
        </p:txBody>
      </p:sp>
      <p:sp>
        <p:nvSpPr>
          <p:cNvPr id="16" name="Text 10"/>
          <p:cNvSpPr/>
          <p:nvPr/>
        </p:nvSpPr>
        <p:spPr>
          <a:xfrm>
            <a:off x="8802505" y="7458859"/>
            <a:ext cx="3577471"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Are the output of Word2Vec, which provides a numerical way to represent words.</a:t>
            </a: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2061091"/>
            <a:ext cx="98679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Unveiling the Mechanics of Word2Vec</a:t>
            </a:r>
            <a:endParaRPr lang="en-US" sz="4374" dirty="0"/>
          </a:p>
        </p:txBody>
      </p:sp>
      <p:sp>
        <p:nvSpPr>
          <p:cNvPr id="5" name="Shape 3"/>
          <p:cNvSpPr/>
          <p:nvPr/>
        </p:nvSpPr>
        <p:spPr>
          <a:xfrm>
            <a:off x="2037993" y="3533061"/>
            <a:ext cx="10554414" cy="15240"/>
          </a:xfrm>
          <a:prstGeom prst="rect">
            <a:avLst/>
          </a:prstGeom>
          <a:solidFill>
            <a:srgbClr val="FF6680"/>
          </a:solidFill>
          <a:ln/>
        </p:spPr>
        <p:txBody>
          <a:bodyPr/>
          <a:lstStyle/>
          <a:p>
            <a:endParaRPr lang="en-IN"/>
          </a:p>
        </p:txBody>
      </p:sp>
      <p:sp>
        <p:nvSpPr>
          <p:cNvPr id="6" name="Shape 4"/>
          <p:cNvSpPr/>
          <p:nvPr/>
        </p:nvSpPr>
        <p:spPr>
          <a:xfrm>
            <a:off x="3715345" y="3533061"/>
            <a:ext cx="15240" cy="777597"/>
          </a:xfrm>
          <a:prstGeom prst="rect">
            <a:avLst/>
          </a:prstGeom>
          <a:solidFill>
            <a:srgbClr val="FF6680"/>
          </a:solidFill>
          <a:ln/>
        </p:spPr>
        <p:txBody>
          <a:bodyPr/>
          <a:lstStyle/>
          <a:p>
            <a:endParaRPr lang="en-IN"/>
          </a:p>
        </p:txBody>
      </p:sp>
      <p:sp>
        <p:nvSpPr>
          <p:cNvPr id="7" name="Shape 5"/>
          <p:cNvSpPr/>
          <p:nvPr/>
        </p:nvSpPr>
        <p:spPr>
          <a:xfrm>
            <a:off x="3473053" y="3283148"/>
            <a:ext cx="499943" cy="499943"/>
          </a:xfrm>
          <a:prstGeom prst="roundRect">
            <a:avLst>
              <a:gd name="adj" fmla="val 13333"/>
            </a:avLst>
          </a:prstGeom>
          <a:solidFill>
            <a:srgbClr val="312140"/>
          </a:solidFill>
          <a:ln/>
        </p:spPr>
        <p:txBody>
          <a:bodyPr/>
          <a:lstStyle/>
          <a:p>
            <a:endParaRPr lang="en-IN"/>
          </a:p>
        </p:txBody>
      </p:sp>
      <p:sp>
        <p:nvSpPr>
          <p:cNvPr id="8" name="Text 6"/>
          <p:cNvSpPr/>
          <p:nvPr/>
        </p:nvSpPr>
        <p:spPr>
          <a:xfrm>
            <a:off x="3639145" y="332482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2611993" y="4532948"/>
            <a:ext cx="2221944"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CBOW Model</a:t>
            </a:r>
            <a:endParaRPr lang="en-US" sz="2187" dirty="0"/>
          </a:p>
        </p:txBody>
      </p:sp>
      <p:sp>
        <p:nvSpPr>
          <p:cNvPr id="10" name="Text 8"/>
          <p:cNvSpPr/>
          <p:nvPr/>
        </p:nvSpPr>
        <p:spPr>
          <a:xfrm>
            <a:off x="2260163" y="5102304"/>
            <a:ext cx="2925604" cy="1066205"/>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Predicts the target word based on its surrounding context words.</a:t>
            </a:r>
            <a:endParaRPr lang="en-US" sz="1750" dirty="0"/>
          </a:p>
        </p:txBody>
      </p:sp>
      <p:sp>
        <p:nvSpPr>
          <p:cNvPr id="11" name="Shape 9"/>
          <p:cNvSpPr/>
          <p:nvPr/>
        </p:nvSpPr>
        <p:spPr>
          <a:xfrm>
            <a:off x="7307461" y="3533061"/>
            <a:ext cx="15240" cy="777597"/>
          </a:xfrm>
          <a:prstGeom prst="rect">
            <a:avLst/>
          </a:prstGeom>
          <a:solidFill>
            <a:srgbClr val="FF6680"/>
          </a:solidFill>
          <a:ln/>
        </p:spPr>
        <p:txBody>
          <a:bodyPr/>
          <a:lstStyle/>
          <a:p>
            <a:endParaRPr lang="en-IN"/>
          </a:p>
        </p:txBody>
      </p:sp>
      <p:sp>
        <p:nvSpPr>
          <p:cNvPr id="12" name="Shape 10"/>
          <p:cNvSpPr/>
          <p:nvPr/>
        </p:nvSpPr>
        <p:spPr>
          <a:xfrm>
            <a:off x="7065169" y="3283148"/>
            <a:ext cx="499943" cy="499943"/>
          </a:xfrm>
          <a:prstGeom prst="roundRect">
            <a:avLst>
              <a:gd name="adj" fmla="val 13333"/>
            </a:avLst>
          </a:prstGeom>
          <a:solidFill>
            <a:srgbClr val="312140"/>
          </a:solidFill>
          <a:ln/>
        </p:spPr>
        <p:txBody>
          <a:bodyPr/>
          <a:lstStyle/>
          <a:p>
            <a:endParaRPr lang="en-IN"/>
          </a:p>
        </p:txBody>
      </p:sp>
      <p:sp>
        <p:nvSpPr>
          <p:cNvPr id="13" name="Text 11"/>
          <p:cNvSpPr/>
          <p:nvPr/>
        </p:nvSpPr>
        <p:spPr>
          <a:xfrm>
            <a:off x="7231261" y="332482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6204109" y="4532948"/>
            <a:ext cx="2221944"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Skip-Gram Model</a:t>
            </a:r>
            <a:endParaRPr lang="en-US" sz="2187" dirty="0"/>
          </a:p>
        </p:txBody>
      </p:sp>
      <p:sp>
        <p:nvSpPr>
          <p:cNvPr id="15" name="Text 13"/>
          <p:cNvSpPr/>
          <p:nvPr/>
        </p:nvSpPr>
        <p:spPr>
          <a:xfrm>
            <a:off x="5852279" y="5102304"/>
            <a:ext cx="2925723" cy="710803"/>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Predicts the context words based on the target word.</a:t>
            </a:r>
            <a:endParaRPr lang="en-US" sz="1750" dirty="0"/>
          </a:p>
        </p:txBody>
      </p:sp>
      <p:sp>
        <p:nvSpPr>
          <p:cNvPr id="16" name="Shape 14"/>
          <p:cNvSpPr/>
          <p:nvPr/>
        </p:nvSpPr>
        <p:spPr>
          <a:xfrm>
            <a:off x="10899696" y="3533061"/>
            <a:ext cx="15240" cy="777597"/>
          </a:xfrm>
          <a:prstGeom prst="rect">
            <a:avLst/>
          </a:prstGeom>
          <a:solidFill>
            <a:srgbClr val="FF6680"/>
          </a:solidFill>
          <a:ln/>
        </p:spPr>
        <p:txBody>
          <a:bodyPr/>
          <a:lstStyle/>
          <a:p>
            <a:endParaRPr lang="en-IN"/>
          </a:p>
        </p:txBody>
      </p:sp>
      <p:sp>
        <p:nvSpPr>
          <p:cNvPr id="17" name="Shape 15"/>
          <p:cNvSpPr/>
          <p:nvPr/>
        </p:nvSpPr>
        <p:spPr>
          <a:xfrm>
            <a:off x="10657403" y="3283148"/>
            <a:ext cx="499943" cy="499943"/>
          </a:xfrm>
          <a:prstGeom prst="roundRect">
            <a:avLst>
              <a:gd name="adj" fmla="val 13333"/>
            </a:avLst>
          </a:prstGeom>
          <a:solidFill>
            <a:srgbClr val="312140"/>
          </a:solidFill>
          <a:ln/>
        </p:spPr>
        <p:txBody>
          <a:bodyPr/>
          <a:lstStyle/>
          <a:p>
            <a:endParaRPr lang="en-IN"/>
          </a:p>
        </p:txBody>
      </p:sp>
      <p:sp>
        <p:nvSpPr>
          <p:cNvPr id="18" name="Text 16"/>
          <p:cNvSpPr/>
          <p:nvPr/>
        </p:nvSpPr>
        <p:spPr>
          <a:xfrm>
            <a:off x="10823496" y="332482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9535716" y="4532948"/>
            <a:ext cx="2743200"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Hierarchical Softmax</a:t>
            </a:r>
            <a:endParaRPr lang="en-US" sz="2187" dirty="0"/>
          </a:p>
        </p:txBody>
      </p:sp>
      <p:sp>
        <p:nvSpPr>
          <p:cNvPr id="20" name="Text 18"/>
          <p:cNvSpPr/>
          <p:nvPr/>
        </p:nvSpPr>
        <p:spPr>
          <a:xfrm>
            <a:off x="9444514" y="5102304"/>
            <a:ext cx="2925723" cy="1066205"/>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Transforms the problem of predicting one word into a set of binary decisions.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11575" y="-266216"/>
            <a:ext cx="14630400" cy="8974098"/>
          </a:xfrm>
          <a:prstGeom prst="rect">
            <a:avLst/>
          </a:prstGeom>
          <a:solidFill>
            <a:srgbClr val="241631"/>
          </a:solidFill>
          <a:ln/>
        </p:spPr>
        <p:txBody>
          <a:bodyPr/>
          <a:lstStyle/>
          <a:p>
            <a:endParaRPr lang="en-IN"/>
          </a:p>
        </p:txBody>
      </p:sp>
      <p:sp>
        <p:nvSpPr>
          <p:cNvPr id="4" name="Text 2"/>
          <p:cNvSpPr/>
          <p:nvPr/>
        </p:nvSpPr>
        <p:spPr>
          <a:xfrm>
            <a:off x="162426" y="67031"/>
            <a:ext cx="14305547" cy="972026"/>
          </a:xfrm>
          <a:prstGeom prst="rect">
            <a:avLst/>
          </a:prstGeom>
          <a:noFill/>
          <a:ln/>
        </p:spPr>
        <p:txBody>
          <a:bodyPr wrap="squar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Word2Vec Applications in NLP: Enhancing Semantic Understanding</a:t>
            </a:r>
            <a:endParaRPr lang="en-US" sz="3062" dirty="0"/>
          </a:p>
        </p:txBody>
      </p:sp>
      <p:pic>
        <p:nvPicPr>
          <p:cNvPr id="5" name="Image 0" descr="preencoded.png"/>
          <p:cNvPicPr>
            <a:picLocks noChangeAspect="1"/>
          </p:cNvPicPr>
          <p:nvPr/>
        </p:nvPicPr>
        <p:blipFill>
          <a:blip r:embed="rId3"/>
          <a:stretch>
            <a:fillRect/>
          </a:stretch>
        </p:blipFill>
        <p:spPr>
          <a:xfrm>
            <a:off x="765045" y="1033824"/>
            <a:ext cx="3577352" cy="2210872"/>
          </a:xfrm>
          <a:prstGeom prst="rect">
            <a:avLst/>
          </a:prstGeom>
        </p:spPr>
      </p:pic>
      <p:sp>
        <p:nvSpPr>
          <p:cNvPr id="6" name="Text 3"/>
          <p:cNvSpPr/>
          <p:nvPr/>
        </p:nvSpPr>
        <p:spPr>
          <a:xfrm>
            <a:off x="765045" y="3439006"/>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Semantic Search</a:t>
            </a:r>
            <a:endParaRPr lang="en-US" sz="1531" dirty="0"/>
          </a:p>
        </p:txBody>
      </p:sp>
      <p:sp>
        <p:nvSpPr>
          <p:cNvPr id="7" name="Text 4"/>
          <p:cNvSpPr/>
          <p:nvPr/>
        </p:nvSpPr>
        <p:spPr>
          <a:xfrm>
            <a:off x="765045" y="3837508"/>
            <a:ext cx="3577352"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Matching synonyms, antonyms, and related concepts.</a:t>
            </a:r>
            <a:endParaRPr lang="en-US" sz="1225" dirty="0"/>
          </a:p>
        </p:txBody>
      </p:sp>
      <p:pic>
        <p:nvPicPr>
          <p:cNvPr id="8" name="Image 1" descr="preencoded.png"/>
          <p:cNvPicPr>
            <a:picLocks noChangeAspect="1"/>
          </p:cNvPicPr>
          <p:nvPr/>
        </p:nvPicPr>
        <p:blipFill>
          <a:blip r:embed="rId4"/>
          <a:stretch>
            <a:fillRect/>
          </a:stretch>
        </p:blipFill>
        <p:spPr>
          <a:xfrm>
            <a:off x="5281712" y="1050683"/>
            <a:ext cx="3577471" cy="2210991"/>
          </a:xfrm>
          <a:prstGeom prst="rect">
            <a:avLst/>
          </a:prstGeom>
        </p:spPr>
      </p:pic>
      <p:sp>
        <p:nvSpPr>
          <p:cNvPr id="9" name="Text 5"/>
          <p:cNvSpPr/>
          <p:nvPr/>
        </p:nvSpPr>
        <p:spPr>
          <a:xfrm>
            <a:off x="5281712" y="3455984"/>
            <a:ext cx="178308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Question Answering</a:t>
            </a:r>
            <a:endParaRPr lang="en-US" sz="1531" dirty="0"/>
          </a:p>
        </p:txBody>
      </p:sp>
      <p:sp>
        <p:nvSpPr>
          <p:cNvPr id="10" name="Text 6"/>
          <p:cNvSpPr/>
          <p:nvPr/>
        </p:nvSpPr>
        <p:spPr>
          <a:xfrm>
            <a:off x="5281712" y="3854486"/>
            <a:ext cx="3577471"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Providing answers to questions by understanding the meaning behind them.</a:t>
            </a:r>
            <a:endParaRPr lang="en-US" sz="1225" dirty="0"/>
          </a:p>
        </p:txBody>
      </p:sp>
      <p:pic>
        <p:nvPicPr>
          <p:cNvPr id="11" name="Image 2" descr="preencoded.png"/>
          <p:cNvPicPr>
            <a:picLocks noChangeAspect="1"/>
          </p:cNvPicPr>
          <p:nvPr/>
        </p:nvPicPr>
        <p:blipFill>
          <a:blip r:embed="rId5"/>
          <a:stretch>
            <a:fillRect/>
          </a:stretch>
        </p:blipFill>
        <p:spPr>
          <a:xfrm>
            <a:off x="10102158" y="1039057"/>
            <a:ext cx="3577352" cy="2210872"/>
          </a:xfrm>
          <a:prstGeom prst="rect">
            <a:avLst/>
          </a:prstGeom>
        </p:spPr>
      </p:pic>
      <p:sp>
        <p:nvSpPr>
          <p:cNvPr id="12" name="Text 7"/>
          <p:cNvSpPr/>
          <p:nvPr/>
        </p:nvSpPr>
        <p:spPr>
          <a:xfrm>
            <a:off x="10102158" y="3444239"/>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Chatbots</a:t>
            </a:r>
            <a:endParaRPr lang="en-US" sz="1531" dirty="0"/>
          </a:p>
        </p:txBody>
      </p:sp>
      <p:sp>
        <p:nvSpPr>
          <p:cNvPr id="13" name="Text 8"/>
          <p:cNvSpPr/>
          <p:nvPr/>
        </p:nvSpPr>
        <p:spPr>
          <a:xfrm>
            <a:off x="10102158" y="3634395"/>
            <a:ext cx="3577352"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Teaching machines to understand human language better.</a:t>
            </a:r>
            <a:endParaRPr lang="en-US" sz="1225" dirty="0"/>
          </a:p>
        </p:txBody>
      </p:sp>
      <p:pic>
        <p:nvPicPr>
          <p:cNvPr id="14" name="Image 3" descr="preencoded.png"/>
          <p:cNvPicPr>
            <a:picLocks noChangeAspect="1"/>
          </p:cNvPicPr>
          <p:nvPr/>
        </p:nvPicPr>
        <p:blipFill>
          <a:blip r:embed="rId6"/>
          <a:stretch>
            <a:fillRect/>
          </a:stretch>
        </p:blipFill>
        <p:spPr>
          <a:xfrm>
            <a:off x="5065144" y="4652442"/>
            <a:ext cx="3577471" cy="2210991"/>
          </a:xfrm>
          <a:prstGeom prst="rect">
            <a:avLst/>
          </a:prstGeom>
        </p:spPr>
      </p:pic>
      <p:sp>
        <p:nvSpPr>
          <p:cNvPr id="15" name="Text 9"/>
          <p:cNvSpPr/>
          <p:nvPr/>
        </p:nvSpPr>
        <p:spPr>
          <a:xfrm>
            <a:off x="5065144" y="7057743"/>
            <a:ext cx="178308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Sentiment Analysis</a:t>
            </a:r>
            <a:endParaRPr lang="en-US" sz="1531" dirty="0"/>
          </a:p>
        </p:txBody>
      </p:sp>
      <p:sp>
        <p:nvSpPr>
          <p:cNvPr id="16" name="Text 10"/>
          <p:cNvSpPr/>
          <p:nvPr/>
        </p:nvSpPr>
        <p:spPr>
          <a:xfrm>
            <a:off x="5065144" y="7495060"/>
            <a:ext cx="3577471" cy="49744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Classifying text as positive, negative, or neutral based on the meaning of the words.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657820" y="1999417"/>
            <a:ext cx="7828359" cy="1096089"/>
          </a:xfrm>
          <a:prstGeom prst="rect">
            <a:avLst/>
          </a:prstGeom>
          <a:noFill/>
          <a:ln/>
        </p:spPr>
        <p:txBody>
          <a:bodyPr wrap="square" rtlCol="0" anchor="t"/>
          <a:lstStyle/>
          <a:p>
            <a:pPr marL="0" indent="0">
              <a:lnSpc>
                <a:spcPts val="4316"/>
              </a:lnSpc>
              <a:buNone/>
            </a:pPr>
            <a:r>
              <a:rPr lang="en-US" sz="3453" b="1" dirty="0">
                <a:solidFill>
                  <a:srgbClr val="FF726D"/>
                </a:solidFill>
                <a:latin typeface="Inconsolata" pitchFamily="34" charset="0"/>
                <a:ea typeface="Inconsolata" pitchFamily="34" charset="-122"/>
                <a:cs typeface="Inconsolata" pitchFamily="34" charset="-120"/>
              </a:rPr>
              <a:t>Amplifying NLP with Word Embeddings: Real-world Use Cases</a:t>
            </a:r>
            <a:endParaRPr lang="en-US" sz="3453" dirty="0"/>
          </a:p>
        </p:txBody>
      </p:sp>
      <p:sp>
        <p:nvSpPr>
          <p:cNvPr id="5" name="Shape 3"/>
          <p:cNvSpPr/>
          <p:nvPr/>
        </p:nvSpPr>
        <p:spPr>
          <a:xfrm>
            <a:off x="657820" y="3495675"/>
            <a:ext cx="394692" cy="394692"/>
          </a:xfrm>
          <a:prstGeom prst="roundRect">
            <a:avLst>
              <a:gd name="adj" fmla="val 13333"/>
            </a:avLst>
          </a:prstGeom>
          <a:solidFill>
            <a:srgbClr val="312140"/>
          </a:solidFill>
          <a:ln/>
        </p:spPr>
        <p:txBody>
          <a:bodyPr/>
          <a:lstStyle/>
          <a:p>
            <a:endParaRPr lang="en-IN"/>
          </a:p>
        </p:txBody>
      </p:sp>
      <p:sp>
        <p:nvSpPr>
          <p:cNvPr id="6" name="Text 4"/>
          <p:cNvSpPr/>
          <p:nvPr/>
        </p:nvSpPr>
        <p:spPr>
          <a:xfrm>
            <a:off x="786527" y="3528536"/>
            <a:ext cx="137160" cy="328851"/>
          </a:xfrm>
          <a:prstGeom prst="rect">
            <a:avLst/>
          </a:prstGeom>
          <a:noFill/>
          <a:ln/>
        </p:spPr>
        <p:txBody>
          <a:bodyPr wrap="none" rtlCol="0" anchor="t"/>
          <a:lstStyle/>
          <a:p>
            <a:pPr marL="0" indent="0" algn="ctr">
              <a:lnSpc>
                <a:spcPts val="2590"/>
              </a:lnSpc>
              <a:buNone/>
            </a:pPr>
            <a:r>
              <a:rPr lang="en-US" sz="2072" b="1" dirty="0">
                <a:solidFill>
                  <a:srgbClr val="FF726D"/>
                </a:solidFill>
                <a:latin typeface="Inconsolata" pitchFamily="34" charset="0"/>
                <a:ea typeface="Inconsolata" pitchFamily="34" charset="-122"/>
                <a:cs typeface="Inconsolata" pitchFamily="34" charset="-120"/>
              </a:rPr>
              <a:t>1</a:t>
            </a:r>
            <a:endParaRPr lang="en-US" sz="2072" dirty="0"/>
          </a:p>
        </p:txBody>
      </p:sp>
      <p:sp>
        <p:nvSpPr>
          <p:cNvPr id="7" name="Text 5"/>
          <p:cNvSpPr/>
          <p:nvPr/>
        </p:nvSpPr>
        <p:spPr>
          <a:xfrm>
            <a:off x="1227892" y="3555921"/>
            <a:ext cx="2057400" cy="274082"/>
          </a:xfrm>
          <a:prstGeom prst="rect">
            <a:avLst/>
          </a:prstGeom>
          <a:noFill/>
          <a:ln/>
        </p:spPr>
        <p:txBody>
          <a:bodyPr wrap="none" rtlCol="0" anchor="t"/>
          <a:lstStyle/>
          <a:p>
            <a:pPr marL="0" indent="0">
              <a:lnSpc>
                <a:spcPts val="2158"/>
              </a:lnSpc>
              <a:buNone/>
            </a:pPr>
            <a:r>
              <a:rPr lang="en-US" sz="1727" b="1" dirty="0">
                <a:solidFill>
                  <a:srgbClr val="FF726D"/>
                </a:solidFill>
                <a:latin typeface="Inconsolata" pitchFamily="34" charset="0"/>
                <a:ea typeface="Inconsolata" pitchFamily="34" charset="-122"/>
                <a:cs typeface="Inconsolata" pitchFamily="34" charset="-120"/>
              </a:rPr>
              <a:t>Amazon Rekognition</a:t>
            </a:r>
            <a:endParaRPr lang="en-US" sz="1727" dirty="0"/>
          </a:p>
        </p:txBody>
      </p:sp>
      <p:sp>
        <p:nvSpPr>
          <p:cNvPr id="8" name="Text 6"/>
          <p:cNvSpPr/>
          <p:nvPr/>
        </p:nvSpPr>
        <p:spPr>
          <a:xfrm>
            <a:off x="1227892" y="4005382"/>
            <a:ext cx="3256478" cy="561023"/>
          </a:xfrm>
          <a:prstGeom prst="rect">
            <a:avLst/>
          </a:prstGeom>
          <a:noFill/>
          <a:ln/>
        </p:spPr>
        <p:txBody>
          <a:bodyPr wrap="square" rtlCol="0" anchor="t"/>
          <a:lstStyle/>
          <a:p>
            <a:pPr marL="0" indent="0">
              <a:lnSpc>
                <a:spcPts val="2210"/>
              </a:lnSpc>
              <a:buNone/>
            </a:pPr>
            <a:r>
              <a:rPr lang="en-US" sz="1381" dirty="0">
                <a:solidFill>
                  <a:srgbClr val="DAD1E6"/>
                </a:solidFill>
                <a:latin typeface="Fira Sans" pitchFamily="34" charset="0"/>
                <a:ea typeface="Fira Sans" pitchFamily="34" charset="-122"/>
                <a:cs typeface="Fira Sans" pitchFamily="34" charset="-120"/>
              </a:rPr>
              <a:t>Uses Word2Vec and other algorithms to recognize objects and faces in images.</a:t>
            </a:r>
            <a:endParaRPr lang="en-US" sz="1381" dirty="0"/>
          </a:p>
        </p:txBody>
      </p:sp>
      <p:sp>
        <p:nvSpPr>
          <p:cNvPr id="9" name="Shape 7"/>
          <p:cNvSpPr/>
          <p:nvPr/>
        </p:nvSpPr>
        <p:spPr>
          <a:xfrm>
            <a:off x="4659749" y="3495675"/>
            <a:ext cx="394692" cy="394692"/>
          </a:xfrm>
          <a:prstGeom prst="roundRect">
            <a:avLst>
              <a:gd name="adj" fmla="val 13333"/>
            </a:avLst>
          </a:prstGeom>
          <a:solidFill>
            <a:srgbClr val="312140"/>
          </a:solidFill>
          <a:ln/>
        </p:spPr>
        <p:txBody>
          <a:bodyPr/>
          <a:lstStyle/>
          <a:p>
            <a:endParaRPr lang="en-IN"/>
          </a:p>
        </p:txBody>
      </p:sp>
      <p:sp>
        <p:nvSpPr>
          <p:cNvPr id="10" name="Text 8"/>
          <p:cNvSpPr/>
          <p:nvPr/>
        </p:nvSpPr>
        <p:spPr>
          <a:xfrm>
            <a:off x="4788456" y="3528536"/>
            <a:ext cx="137160" cy="328851"/>
          </a:xfrm>
          <a:prstGeom prst="rect">
            <a:avLst/>
          </a:prstGeom>
          <a:noFill/>
          <a:ln/>
        </p:spPr>
        <p:txBody>
          <a:bodyPr wrap="none" rtlCol="0" anchor="t"/>
          <a:lstStyle/>
          <a:p>
            <a:pPr marL="0" indent="0" algn="ctr">
              <a:lnSpc>
                <a:spcPts val="2590"/>
              </a:lnSpc>
              <a:buNone/>
            </a:pPr>
            <a:r>
              <a:rPr lang="en-US" sz="2072" b="1" dirty="0">
                <a:solidFill>
                  <a:srgbClr val="FF726D"/>
                </a:solidFill>
                <a:latin typeface="Inconsolata" pitchFamily="34" charset="0"/>
                <a:ea typeface="Inconsolata" pitchFamily="34" charset="-122"/>
                <a:cs typeface="Inconsolata" pitchFamily="34" charset="-120"/>
              </a:rPr>
              <a:t>2</a:t>
            </a:r>
            <a:endParaRPr lang="en-US" sz="2072" dirty="0"/>
          </a:p>
        </p:txBody>
      </p:sp>
      <p:sp>
        <p:nvSpPr>
          <p:cNvPr id="11" name="Text 9"/>
          <p:cNvSpPr/>
          <p:nvPr/>
        </p:nvSpPr>
        <p:spPr>
          <a:xfrm>
            <a:off x="5229820" y="3555921"/>
            <a:ext cx="1828800" cy="274082"/>
          </a:xfrm>
          <a:prstGeom prst="rect">
            <a:avLst/>
          </a:prstGeom>
          <a:noFill/>
          <a:ln/>
        </p:spPr>
        <p:txBody>
          <a:bodyPr wrap="none" rtlCol="0" anchor="t"/>
          <a:lstStyle/>
          <a:p>
            <a:pPr marL="0" indent="0">
              <a:lnSpc>
                <a:spcPts val="2158"/>
              </a:lnSpc>
              <a:buNone/>
            </a:pPr>
            <a:r>
              <a:rPr lang="en-US" sz="1727" b="1" dirty="0">
                <a:solidFill>
                  <a:srgbClr val="FF726D"/>
                </a:solidFill>
                <a:latin typeface="Inconsolata" pitchFamily="34" charset="0"/>
                <a:ea typeface="Inconsolata" pitchFamily="34" charset="-122"/>
                <a:cs typeface="Inconsolata" pitchFamily="34" charset="-120"/>
              </a:rPr>
              <a:t>Google Translate</a:t>
            </a:r>
            <a:endParaRPr lang="en-US" sz="1727" dirty="0"/>
          </a:p>
        </p:txBody>
      </p:sp>
      <p:sp>
        <p:nvSpPr>
          <p:cNvPr id="12" name="Text 10"/>
          <p:cNvSpPr/>
          <p:nvPr/>
        </p:nvSpPr>
        <p:spPr>
          <a:xfrm>
            <a:off x="5229820" y="4005382"/>
            <a:ext cx="3256478" cy="841534"/>
          </a:xfrm>
          <a:prstGeom prst="rect">
            <a:avLst/>
          </a:prstGeom>
          <a:noFill/>
          <a:ln/>
        </p:spPr>
        <p:txBody>
          <a:bodyPr wrap="square" rtlCol="0" anchor="t"/>
          <a:lstStyle/>
          <a:p>
            <a:pPr marL="0" indent="0">
              <a:lnSpc>
                <a:spcPts val="2210"/>
              </a:lnSpc>
              <a:buNone/>
            </a:pPr>
            <a:r>
              <a:rPr lang="en-US" sz="1381" dirty="0">
                <a:solidFill>
                  <a:srgbClr val="DAD1E6"/>
                </a:solidFill>
                <a:latin typeface="Fira Sans" pitchFamily="34" charset="0"/>
                <a:ea typeface="Fira Sans" pitchFamily="34" charset="-122"/>
                <a:cs typeface="Fira Sans" pitchFamily="34" charset="-120"/>
              </a:rPr>
              <a:t>Uses Word2Vec to improve machine translation by understanding the meaning of words.</a:t>
            </a:r>
            <a:endParaRPr lang="en-US" sz="1381" dirty="0"/>
          </a:p>
        </p:txBody>
      </p:sp>
      <p:sp>
        <p:nvSpPr>
          <p:cNvPr id="13" name="Shape 11"/>
          <p:cNvSpPr/>
          <p:nvPr/>
        </p:nvSpPr>
        <p:spPr>
          <a:xfrm>
            <a:off x="657820" y="5159335"/>
            <a:ext cx="394692" cy="394692"/>
          </a:xfrm>
          <a:prstGeom prst="roundRect">
            <a:avLst>
              <a:gd name="adj" fmla="val 13333"/>
            </a:avLst>
          </a:prstGeom>
          <a:solidFill>
            <a:srgbClr val="312140"/>
          </a:solidFill>
          <a:ln/>
        </p:spPr>
        <p:txBody>
          <a:bodyPr/>
          <a:lstStyle/>
          <a:p>
            <a:endParaRPr lang="en-IN"/>
          </a:p>
        </p:txBody>
      </p:sp>
      <p:sp>
        <p:nvSpPr>
          <p:cNvPr id="14" name="Text 12"/>
          <p:cNvSpPr/>
          <p:nvPr/>
        </p:nvSpPr>
        <p:spPr>
          <a:xfrm>
            <a:off x="786527" y="5192197"/>
            <a:ext cx="137160" cy="328851"/>
          </a:xfrm>
          <a:prstGeom prst="rect">
            <a:avLst/>
          </a:prstGeom>
          <a:noFill/>
          <a:ln/>
        </p:spPr>
        <p:txBody>
          <a:bodyPr wrap="none" rtlCol="0" anchor="t"/>
          <a:lstStyle/>
          <a:p>
            <a:pPr marL="0" indent="0" algn="ctr">
              <a:lnSpc>
                <a:spcPts val="2590"/>
              </a:lnSpc>
              <a:buNone/>
            </a:pPr>
            <a:r>
              <a:rPr lang="en-US" sz="2072" b="1" dirty="0">
                <a:solidFill>
                  <a:srgbClr val="FF726D"/>
                </a:solidFill>
                <a:latin typeface="Inconsolata" pitchFamily="34" charset="0"/>
                <a:ea typeface="Inconsolata" pitchFamily="34" charset="-122"/>
                <a:cs typeface="Inconsolata" pitchFamily="34" charset="-120"/>
              </a:rPr>
              <a:t>3</a:t>
            </a:r>
            <a:endParaRPr lang="en-US" sz="2072" dirty="0"/>
          </a:p>
        </p:txBody>
      </p:sp>
      <p:sp>
        <p:nvSpPr>
          <p:cNvPr id="15" name="Text 13"/>
          <p:cNvSpPr/>
          <p:nvPr/>
        </p:nvSpPr>
        <p:spPr>
          <a:xfrm>
            <a:off x="1227892" y="5219581"/>
            <a:ext cx="1754148" cy="274082"/>
          </a:xfrm>
          <a:prstGeom prst="rect">
            <a:avLst/>
          </a:prstGeom>
          <a:noFill/>
          <a:ln/>
        </p:spPr>
        <p:txBody>
          <a:bodyPr wrap="none" rtlCol="0" anchor="t"/>
          <a:lstStyle/>
          <a:p>
            <a:pPr marL="0" indent="0">
              <a:lnSpc>
                <a:spcPts val="2158"/>
              </a:lnSpc>
              <a:buNone/>
            </a:pPr>
            <a:r>
              <a:rPr lang="en-US" sz="1727" b="1" dirty="0">
                <a:solidFill>
                  <a:srgbClr val="FF726D"/>
                </a:solidFill>
                <a:latin typeface="Inconsolata" pitchFamily="34" charset="0"/>
                <a:ea typeface="Inconsolata" pitchFamily="34" charset="-122"/>
                <a:cs typeface="Inconsolata" pitchFamily="34" charset="-120"/>
              </a:rPr>
              <a:t>Spotify</a:t>
            </a:r>
            <a:endParaRPr lang="en-US" sz="1727" dirty="0"/>
          </a:p>
        </p:txBody>
      </p:sp>
      <p:sp>
        <p:nvSpPr>
          <p:cNvPr id="16" name="Text 14"/>
          <p:cNvSpPr/>
          <p:nvPr/>
        </p:nvSpPr>
        <p:spPr>
          <a:xfrm>
            <a:off x="1227892" y="5669042"/>
            <a:ext cx="3256478" cy="561023"/>
          </a:xfrm>
          <a:prstGeom prst="rect">
            <a:avLst/>
          </a:prstGeom>
          <a:noFill/>
          <a:ln/>
        </p:spPr>
        <p:txBody>
          <a:bodyPr wrap="square" rtlCol="0" anchor="t"/>
          <a:lstStyle/>
          <a:p>
            <a:pPr marL="0" indent="0">
              <a:lnSpc>
                <a:spcPts val="2210"/>
              </a:lnSpc>
              <a:buNone/>
            </a:pPr>
            <a:r>
              <a:rPr lang="en-US" sz="1381" dirty="0">
                <a:solidFill>
                  <a:srgbClr val="DAD1E6"/>
                </a:solidFill>
                <a:latin typeface="Fira Sans" pitchFamily="34" charset="0"/>
                <a:ea typeface="Fira Sans" pitchFamily="34" charset="-122"/>
                <a:cs typeface="Fira Sans" pitchFamily="34" charset="-120"/>
              </a:rPr>
              <a:t>Uses Word2Vec to recommend songs based on the meaning behind the lyrics.</a:t>
            </a:r>
            <a:endParaRPr lang="en-US" sz="1381" dirty="0"/>
          </a:p>
        </p:txBody>
      </p:sp>
      <p:sp>
        <p:nvSpPr>
          <p:cNvPr id="17" name="Shape 15"/>
          <p:cNvSpPr/>
          <p:nvPr/>
        </p:nvSpPr>
        <p:spPr>
          <a:xfrm>
            <a:off x="4659749" y="5159335"/>
            <a:ext cx="394692" cy="394692"/>
          </a:xfrm>
          <a:prstGeom prst="roundRect">
            <a:avLst>
              <a:gd name="adj" fmla="val 13333"/>
            </a:avLst>
          </a:prstGeom>
          <a:solidFill>
            <a:srgbClr val="312140"/>
          </a:solidFill>
          <a:ln/>
        </p:spPr>
        <p:txBody>
          <a:bodyPr/>
          <a:lstStyle/>
          <a:p>
            <a:endParaRPr lang="en-IN"/>
          </a:p>
        </p:txBody>
      </p:sp>
      <p:sp>
        <p:nvSpPr>
          <p:cNvPr id="18" name="Text 16"/>
          <p:cNvSpPr/>
          <p:nvPr/>
        </p:nvSpPr>
        <p:spPr>
          <a:xfrm>
            <a:off x="4788456" y="5192197"/>
            <a:ext cx="137160" cy="328851"/>
          </a:xfrm>
          <a:prstGeom prst="rect">
            <a:avLst/>
          </a:prstGeom>
          <a:noFill/>
          <a:ln/>
        </p:spPr>
        <p:txBody>
          <a:bodyPr wrap="none" rtlCol="0" anchor="t"/>
          <a:lstStyle/>
          <a:p>
            <a:pPr marL="0" indent="0" algn="ctr">
              <a:lnSpc>
                <a:spcPts val="2590"/>
              </a:lnSpc>
              <a:buNone/>
            </a:pPr>
            <a:r>
              <a:rPr lang="en-US" sz="2072" b="1" dirty="0">
                <a:solidFill>
                  <a:srgbClr val="FF726D"/>
                </a:solidFill>
                <a:latin typeface="Inconsolata" pitchFamily="34" charset="0"/>
                <a:ea typeface="Inconsolata" pitchFamily="34" charset="-122"/>
                <a:cs typeface="Inconsolata" pitchFamily="34" charset="-120"/>
              </a:rPr>
              <a:t>4</a:t>
            </a:r>
            <a:endParaRPr lang="en-US" sz="2072" dirty="0"/>
          </a:p>
        </p:txBody>
      </p:sp>
      <p:sp>
        <p:nvSpPr>
          <p:cNvPr id="19" name="Text 17"/>
          <p:cNvSpPr/>
          <p:nvPr/>
        </p:nvSpPr>
        <p:spPr>
          <a:xfrm>
            <a:off x="5229820" y="5219581"/>
            <a:ext cx="1754148" cy="274082"/>
          </a:xfrm>
          <a:prstGeom prst="rect">
            <a:avLst/>
          </a:prstGeom>
          <a:noFill/>
          <a:ln/>
        </p:spPr>
        <p:txBody>
          <a:bodyPr wrap="none" rtlCol="0" anchor="t"/>
          <a:lstStyle/>
          <a:p>
            <a:pPr marL="0" indent="0">
              <a:lnSpc>
                <a:spcPts val="2158"/>
              </a:lnSpc>
              <a:buNone/>
            </a:pPr>
            <a:r>
              <a:rPr lang="en-US" sz="1727" b="1" dirty="0">
                <a:solidFill>
                  <a:srgbClr val="FF726D"/>
                </a:solidFill>
                <a:latin typeface="Inconsolata" pitchFamily="34" charset="0"/>
                <a:ea typeface="Inconsolata" pitchFamily="34" charset="-122"/>
                <a:cs typeface="Inconsolata" pitchFamily="34" charset="-120"/>
              </a:rPr>
              <a:t>Google News</a:t>
            </a:r>
            <a:endParaRPr lang="en-US" sz="1727" dirty="0"/>
          </a:p>
        </p:txBody>
      </p:sp>
      <p:sp>
        <p:nvSpPr>
          <p:cNvPr id="20" name="Text 18"/>
          <p:cNvSpPr/>
          <p:nvPr/>
        </p:nvSpPr>
        <p:spPr>
          <a:xfrm>
            <a:off x="5229820" y="5669042"/>
            <a:ext cx="3256478" cy="561023"/>
          </a:xfrm>
          <a:prstGeom prst="rect">
            <a:avLst/>
          </a:prstGeom>
          <a:noFill/>
          <a:ln/>
        </p:spPr>
        <p:txBody>
          <a:bodyPr wrap="square" rtlCol="0" anchor="t"/>
          <a:lstStyle/>
          <a:p>
            <a:pPr marL="0" indent="0">
              <a:lnSpc>
                <a:spcPts val="2210"/>
              </a:lnSpc>
              <a:buNone/>
            </a:pPr>
            <a:r>
              <a:rPr lang="en-US" sz="1381" dirty="0">
                <a:solidFill>
                  <a:srgbClr val="DAD1E6"/>
                </a:solidFill>
                <a:latin typeface="Fira Sans" pitchFamily="34" charset="0"/>
                <a:ea typeface="Fira Sans" pitchFamily="34" charset="-122"/>
                <a:cs typeface="Fira Sans" pitchFamily="34" charset="-120"/>
              </a:rPr>
              <a:t>Uses Word2Vec to group related articles based on the meaning of the words.</a:t>
            </a:r>
            <a:endParaRPr lang="en-US" sz="1381" dirty="0"/>
          </a:p>
        </p:txBody>
      </p:sp>
      <p:pic>
        <p:nvPicPr>
          <p:cNvPr id="21"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965484"/>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Grasping Word2Vec's Limitations and Challenges</a:t>
            </a:r>
            <a:endParaRPr lang="en-US" sz="4374" dirty="0"/>
          </a:p>
        </p:txBody>
      </p:sp>
      <p:sp>
        <p:nvSpPr>
          <p:cNvPr id="5" name="Text 3"/>
          <p:cNvSpPr/>
          <p:nvPr/>
        </p:nvSpPr>
        <p:spPr>
          <a:xfrm>
            <a:off x="2037993" y="3909655"/>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Limitations</a:t>
            </a:r>
            <a:endParaRPr lang="en-US" sz="2624" dirty="0"/>
          </a:p>
        </p:txBody>
      </p:sp>
      <p:sp>
        <p:nvSpPr>
          <p:cNvPr id="6" name="Text 4"/>
          <p:cNvSpPr/>
          <p:nvPr/>
        </p:nvSpPr>
        <p:spPr>
          <a:xfrm>
            <a:off x="2393394" y="4576048"/>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Ignorance of concepts and semantic structure</a:t>
            </a:r>
            <a:endParaRPr lang="en-US" sz="1750" dirty="0"/>
          </a:p>
        </p:txBody>
      </p:sp>
      <p:sp>
        <p:nvSpPr>
          <p:cNvPr id="7" name="Text 5"/>
          <p:cNvSpPr/>
          <p:nvPr/>
        </p:nvSpPr>
        <p:spPr>
          <a:xfrm>
            <a:off x="2393394" y="5020270"/>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Difficulty handling rare words or complex phrases</a:t>
            </a:r>
            <a:endParaRPr lang="en-US" sz="1750" dirty="0"/>
          </a:p>
        </p:txBody>
      </p:sp>
      <p:sp>
        <p:nvSpPr>
          <p:cNvPr id="8" name="Text 6"/>
          <p:cNvSpPr/>
          <p:nvPr/>
        </p:nvSpPr>
        <p:spPr>
          <a:xfrm>
            <a:off x="2393394" y="5819894"/>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Lack of accounting for different word senses</a:t>
            </a:r>
            <a:endParaRPr lang="en-US" sz="1750" dirty="0"/>
          </a:p>
        </p:txBody>
      </p:sp>
      <p:sp>
        <p:nvSpPr>
          <p:cNvPr id="9" name="Text 7"/>
          <p:cNvSpPr/>
          <p:nvPr/>
        </p:nvSpPr>
        <p:spPr>
          <a:xfrm>
            <a:off x="7593806" y="3909655"/>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Challenges</a:t>
            </a:r>
            <a:endParaRPr lang="en-US" sz="2624" dirty="0"/>
          </a:p>
        </p:txBody>
      </p:sp>
      <p:sp>
        <p:nvSpPr>
          <p:cNvPr id="10" name="Text 8"/>
          <p:cNvSpPr/>
          <p:nvPr/>
        </p:nvSpPr>
        <p:spPr>
          <a:xfrm>
            <a:off x="7949208" y="4576048"/>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Optimizing algorithm performance</a:t>
            </a:r>
            <a:endParaRPr lang="en-US" sz="1750" dirty="0"/>
          </a:p>
        </p:txBody>
      </p:sp>
      <p:sp>
        <p:nvSpPr>
          <p:cNvPr id="11" name="Text 9"/>
          <p:cNvSpPr/>
          <p:nvPr/>
        </p:nvSpPr>
        <p:spPr>
          <a:xfrm>
            <a:off x="7949208" y="5020270"/>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Reducing the dimensionality of vectors</a:t>
            </a:r>
            <a:endParaRPr lang="en-US" sz="1750" dirty="0"/>
          </a:p>
        </p:txBody>
      </p:sp>
      <p:sp>
        <p:nvSpPr>
          <p:cNvPr id="12" name="Text 10"/>
          <p:cNvSpPr/>
          <p:nvPr/>
        </p:nvSpPr>
        <p:spPr>
          <a:xfrm>
            <a:off x="7949208" y="5464493"/>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Dealing with out-of-vocabulary words and misspellings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1840349"/>
            <a:ext cx="7477601" cy="2083118"/>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Overcoming Ambiguity: Enhancing Polysemy and Homonymy Handling</a:t>
            </a:r>
            <a:endParaRPr lang="en-US" sz="4374" dirty="0"/>
          </a:p>
        </p:txBody>
      </p:sp>
      <p:sp>
        <p:nvSpPr>
          <p:cNvPr id="5" name="Text 3"/>
          <p:cNvSpPr/>
          <p:nvPr/>
        </p:nvSpPr>
        <p:spPr>
          <a:xfrm>
            <a:off x="833199" y="4256723"/>
            <a:ext cx="7477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too many possible meanings for a word, polysemy and homonymy can create ambiguity. To tackle this issue, researchers have proposed various methods like using WordNets for context, syntactical analysis, or clustering methods to group similar word senses. A more recent trend is using contextualized embeddings, which take into account the whole sentence or paragraph to generate more accurate embeddings.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055846"/>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Scalability Concerns: Managing Vast Vocabularies</a:t>
            </a:r>
            <a:endParaRPr lang="en-US" sz="4374" dirty="0"/>
          </a:p>
        </p:txBody>
      </p:sp>
      <p:sp>
        <p:nvSpPr>
          <p:cNvPr id="5" name="Text 3"/>
          <p:cNvSpPr/>
          <p:nvPr/>
        </p:nvSpPr>
        <p:spPr>
          <a:xfrm>
            <a:off x="2037993" y="2888933"/>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As the size of the vocabulary increases, so does the complexity of the Word2Vec model. To cope with this issue, several architectures have been proposed:</a:t>
            </a:r>
            <a:endParaRPr lang="en-US" sz="1750" dirty="0"/>
          </a:p>
        </p:txBody>
      </p:sp>
      <p:sp>
        <p:nvSpPr>
          <p:cNvPr id="6" name="Shape 4"/>
          <p:cNvSpPr/>
          <p:nvPr/>
        </p:nvSpPr>
        <p:spPr>
          <a:xfrm>
            <a:off x="2037993" y="4182904"/>
            <a:ext cx="10554414" cy="15240"/>
          </a:xfrm>
          <a:prstGeom prst="rect">
            <a:avLst/>
          </a:prstGeom>
          <a:solidFill>
            <a:srgbClr val="FF6680"/>
          </a:solidFill>
          <a:ln/>
        </p:spPr>
        <p:txBody>
          <a:bodyPr/>
          <a:lstStyle/>
          <a:p>
            <a:endParaRPr lang="en-IN"/>
          </a:p>
        </p:txBody>
      </p:sp>
      <p:sp>
        <p:nvSpPr>
          <p:cNvPr id="7" name="Shape 5"/>
          <p:cNvSpPr/>
          <p:nvPr/>
        </p:nvSpPr>
        <p:spPr>
          <a:xfrm>
            <a:off x="3715345" y="4182904"/>
            <a:ext cx="15240" cy="777597"/>
          </a:xfrm>
          <a:prstGeom prst="rect">
            <a:avLst/>
          </a:prstGeom>
          <a:solidFill>
            <a:srgbClr val="FF6680"/>
          </a:solidFill>
          <a:ln/>
        </p:spPr>
        <p:txBody>
          <a:bodyPr/>
          <a:lstStyle/>
          <a:p>
            <a:endParaRPr lang="en-IN"/>
          </a:p>
        </p:txBody>
      </p:sp>
      <p:sp>
        <p:nvSpPr>
          <p:cNvPr id="8" name="Shape 6"/>
          <p:cNvSpPr/>
          <p:nvPr/>
        </p:nvSpPr>
        <p:spPr>
          <a:xfrm>
            <a:off x="3473053" y="3932992"/>
            <a:ext cx="499943" cy="499943"/>
          </a:xfrm>
          <a:prstGeom prst="roundRect">
            <a:avLst>
              <a:gd name="adj" fmla="val 13333"/>
            </a:avLst>
          </a:prstGeom>
          <a:solidFill>
            <a:srgbClr val="312140"/>
          </a:solidFill>
          <a:ln/>
        </p:spPr>
        <p:txBody>
          <a:bodyPr/>
          <a:lstStyle/>
          <a:p>
            <a:endParaRPr lang="en-IN"/>
          </a:p>
        </p:txBody>
      </p:sp>
      <p:sp>
        <p:nvSpPr>
          <p:cNvPr id="9" name="Text 7"/>
          <p:cNvSpPr/>
          <p:nvPr/>
        </p:nvSpPr>
        <p:spPr>
          <a:xfrm>
            <a:off x="3639145" y="397466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0" name="Text 8"/>
          <p:cNvSpPr/>
          <p:nvPr/>
        </p:nvSpPr>
        <p:spPr>
          <a:xfrm>
            <a:off x="2351365" y="5182791"/>
            <a:ext cx="2743200"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Hierarchical Softmax</a:t>
            </a:r>
            <a:endParaRPr lang="en-US" sz="2187" dirty="0"/>
          </a:p>
        </p:txBody>
      </p:sp>
      <p:sp>
        <p:nvSpPr>
          <p:cNvPr id="11" name="Text 9"/>
          <p:cNvSpPr/>
          <p:nvPr/>
        </p:nvSpPr>
        <p:spPr>
          <a:xfrm>
            <a:off x="2260163" y="5752147"/>
            <a:ext cx="2925604" cy="1066205"/>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Organizes the words in a binary tree structure, reducing computations.</a:t>
            </a:r>
            <a:endParaRPr lang="en-US" sz="1750" dirty="0"/>
          </a:p>
        </p:txBody>
      </p:sp>
      <p:sp>
        <p:nvSpPr>
          <p:cNvPr id="12" name="Shape 10"/>
          <p:cNvSpPr/>
          <p:nvPr/>
        </p:nvSpPr>
        <p:spPr>
          <a:xfrm>
            <a:off x="7307461" y="4182904"/>
            <a:ext cx="15240" cy="777597"/>
          </a:xfrm>
          <a:prstGeom prst="rect">
            <a:avLst/>
          </a:prstGeom>
          <a:solidFill>
            <a:srgbClr val="FF6680"/>
          </a:solidFill>
          <a:ln/>
        </p:spPr>
        <p:txBody>
          <a:bodyPr/>
          <a:lstStyle/>
          <a:p>
            <a:endParaRPr lang="en-IN"/>
          </a:p>
        </p:txBody>
      </p:sp>
      <p:sp>
        <p:nvSpPr>
          <p:cNvPr id="13" name="Shape 11"/>
          <p:cNvSpPr/>
          <p:nvPr/>
        </p:nvSpPr>
        <p:spPr>
          <a:xfrm>
            <a:off x="7065169" y="3932992"/>
            <a:ext cx="499943" cy="499943"/>
          </a:xfrm>
          <a:prstGeom prst="roundRect">
            <a:avLst>
              <a:gd name="adj" fmla="val 13333"/>
            </a:avLst>
          </a:prstGeom>
          <a:solidFill>
            <a:srgbClr val="312140"/>
          </a:solidFill>
          <a:ln/>
        </p:spPr>
        <p:txBody>
          <a:bodyPr/>
          <a:lstStyle/>
          <a:p>
            <a:endParaRPr lang="en-IN"/>
          </a:p>
        </p:txBody>
      </p:sp>
      <p:sp>
        <p:nvSpPr>
          <p:cNvPr id="14" name="Text 12"/>
          <p:cNvSpPr/>
          <p:nvPr/>
        </p:nvSpPr>
        <p:spPr>
          <a:xfrm>
            <a:off x="7231261" y="397466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5" name="Text 13"/>
          <p:cNvSpPr/>
          <p:nvPr/>
        </p:nvSpPr>
        <p:spPr>
          <a:xfrm>
            <a:off x="6149221" y="5182791"/>
            <a:ext cx="2331720"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Negative Sampling</a:t>
            </a:r>
            <a:endParaRPr lang="en-US" sz="2187" dirty="0"/>
          </a:p>
        </p:txBody>
      </p:sp>
      <p:sp>
        <p:nvSpPr>
          <p:cNvPr id="16" name="Text 14"/>
          <p:cNvSpPr/>
          <p:nvPr/>
        </p:nvSpPr>
        <p:spPr>
          <a:xfrm>
            <a:off x="5852279" y="5752147"/>
            <a:ext cx="2925723" cy="1421606"/>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Trains the model to distinguish between correct and incorrect word-context pairs.</a:t>
            </a:r>
            <a:endParaRPr lang="en-US" sz="1750" dirty="0"/>
          </a:p>
        </p:txBody>
      </p:sp>
      <p:sp>
        <p:nvSpPr>
          <p:cNvPr id="17" name="Shape 15"/>
          <p:cNvSpPr/>
          <p:nvPr/>
        </p:nvSpPr>
        <p:spPr>
          <a:xfrm>
            <a:off x="10899696" y="4182904"/>
            <a:ext cx="15240" cy="777597"/>
          </a:xfrm>
          <a:prstGeom prst="rect">
            <a:avLst/>
          </a:prstGeom>
          <a:solidFill>
            <a:srgbClr val="FF6680"/>
          </a:solidFill>
          <a:ln/>
        </p:spPr>
        <p:txBody>
          <a:bodyPr/>
          <a:lstStyle/>
          <a:p>
            <a:endParaRPr lang="en-IN"/>
          </a:p>
        </p:txBody>
      </p:sp>
      <p:sp>
        <p:nvSpPr>
          <p:cNvPr id="18" name="Shape 16"/>
          <p:cNvSpPr/>
          <p:nvPr/>
        </p:nvSpPr>
        <p:spPr>
          <a:xfrm>
            <a:off x="10657403" y="3932992"/>
            <a:ext cx="499943" cy="499943"/>
          </a:xfrm>
          <a:prstGeom prst="roundRect">
            <a:avLst>
              <a:gd name="adj" fmla="val 13333"/>
            </a:avLst>
          </a:prstGeom>
          <a:solidFill>
            <a:srgbClr val="312140"/>
          </a:solidFill>
          <a:ln/>
        </p:spPr>
        <p:txBody>
          <a:bodyPr/>
          <a:lstStyle/>
          <a:p>
            <a:endParaRPr lang="en-IN"/>
          </a:p>
        </p:txBody>
      </p:sp>
      <p:sp>
        <p:nvSpPr>
          <p:cNvPr id="19" name="Text 17"/>
          <p:cNvSpPr/>
          <p:nvPr/>
        </p:nvSpPr>
        <p:spPr>
          <a:xfrm>
            <a:off x="10823496" y="397466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0" name="Text 18"/>
          <p:cNvSpPr/>
          <p:nvPr/>
        </p:nvSpPr>
        <p:spPr>
          <a:xfrm>
            <a:off x="9796343" y="5182791"/>
            <a:ext cx="2221944"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Subsampling</a:t>
            </a:r>
            <a:endParaRPr lang="en-US" sz="2187" dirty="0"/>
          </a:p>
        </p:txBody>
      </p:sp>
      <p:sp>
        <p:nvSpPr>
          <p:cNvPr id="21" name="Text 19"/>
          <p:cNvSpPr/>
          <p:nvPr/>
        </p:nvSpPr>
        <p:spPr>
          <a:xfrm>
            <a:off x="9444514" y="5752147"/>
            <a:ext cx="2925723" cy="1421606"/>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Samples less frequent words and removes likely uninformative stop words to speed up the training.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783</Words>
  <Application>Microsoft Office PowerPoint</Application>
  <PresentationFormat>Custom</PresentationFormat>
  <Paragraphs>99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Nitin</cp:lastModifiedBy>
  <cp:revision>6</cp:revision>
  <dcterms:created xsi:type="dcterms:W3CDTF">2023-08-15T10:37:34Z</dcterms:created>
  <dcterms:modified xsi:type="dcterms:W3CDTF">2023-09-08T19:38:21Z</dcterms:modified>
</cp:coreProperties>
</file>